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446" r:id="rId2"/>
    <p:sldId id="447" r:id="rId3"/>
    <p:sldId id="434" r:id="rId4"/>
    <p:sldId id="435" r:id="rId5"/>
    <p:sldId id="437" r:id="rId6"/>
    <p:sldId id="438" r:id="rId7"/>
    <p:sldId id="448" r:id="rId8"/>
    <p:sldId id="440" r:id="rId9"/>
    <p:sldId id="441" r:id="rId10"/>
    <p:sldId id="442" r:id="rId11"/>
    <p:sldId id="443" r:id="rId12"/>
    <p:sldId id="452" r:id="rId13"/>
    <p:sldId id="451" r:id="rId14"/>
    <p:sldId id="450" r:id="rId15"/>
    <p:sldId id="454" r:id="rId16"/>
    <p:sldId id="453" r:id="rId17"/>
    <p:sldId id="449" r:id="rId18"/>
    <p:sldId id="444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Windows User" initials="WU" lastIdx="134" clrIdx="0"/>
  <p:cmAuthor id="1" name="admin" initials="a" lastIdx="12" clrIdx="1"/>
  <p:cmAuthor id="2" name="Francois.beguin" initials="F" lastIdx="122" clrIdx="2"/>
  <p:cmAuthor id="3" name="François Béguin" initials="FB" lastIdx="30" clrIdx="3">
    <p:extLst/>
  </p:cmAuthor>
  <p:cmAuthor id="4" name="Emmanuel Pameté Yambou" initials="PYE" lastIdx="3" clrIdx="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E9252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4" autoAdjust="0"/>
    <p:restoredTop sz="94660"/>
  </p:normalViewPr>
  <p:slideViewPr>
    <p:cSldViewPr>
      <p:cViewPr varScale="1">
        <p:scale>
          <a:sx n="65" d="100"/>
          <a:sy n="65" d="100"/>
        </p:scale>
        <p:origin x="1332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522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DE7F28-D102-4B55-B7FE-A19BA7B78A07}" type="datetimeFigureOut">
              <a:rPr lang="en-GB" smtClean="0"/>
              <a:pPr/>
              <a:t>29/10/2020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D1C258-53C1-4DC5-B5F7-5D81FE8FBD0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413670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35DC5C-8F6B-4793-8EF0-83668185A6E0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F2EA41-DAE8-4A25-9980-1906F2F855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722047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9AE5A-0FEE-4A96-8314-3B9B85998C68}" type="datetime1">
              <a:rPr lang="ru-RU" smtClean="0"/>
              <a:pPr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2F402-ED5B-4DC4-8CA8-1476631ADE5E}" type="datetime1">
              <a:rPr lang="ru-RU" smtClean="0"/>
              <a:pPr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8CB31-3616-4C1D-BFA3-14F6DD56C590}" type="datetime1">
              <a:rPr lang="ru-RU" smtClean="0"/>
              <a:pPr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56A5A-0026-4465-A38A-F234E7FBF9E2}" type="datetime1">
              <a:rPr lang="ru-RU" smtClean="0"/>
              <a:pPr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31F37-E461-47AF-8145-F176D80F68CF}" type="datetime1">
              <a:rPr lang="ru-RU" smtClean="0"/>
              <a:pPr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E06DB-4A4F-4455-8068-BC6AF08C00B7}" type="datetime1">
              <a:rPr lang="ru-RU" smtClean="0"/>
              <a:pPr/>
              <a:t>29.10.2020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517A6-C285-4D9B-BF4B-E2EB04531494}" type="datetime1">
              <a:rPr lang="ru-RU" smtClean="0"/>
              <a:pPr/>
              <a:t>29.10.2020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51B23-B095-40F9-9F86-9E5B96618C85}" type="datetime1">
              <a:rPr lang="ru-RU" smtClean="0"/>
              <a:pPr/>
              <a:t>29.10.2020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4B1B2-31EF-432E-9CC7-D0CF7A107B85}" type="datetime1">
              <a:rPr lang="ru-RU" smtClean="0"/>
              <a:pPr/>
              <a:t>29.10.2020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6842E-AC5E-45DB-8214-D60EBE2E6404}" type="datetime1">
              <a:rPr lang="ru-RU" smtClean="0"/>
              <a:pPr/>
              <a:t>29.10.2020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563C2-6855-48A7-882E-C806659EB228}" type="datetime1">
              <a:rPr lang="ru-RU" smtClean="0"/>
              <a:pPr/>
              <a:t>29.10.2020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4AD37E-0099-4C0E-890D-3344435EBDC0}" type="datetime1">
              <a:rPr lang="ru-RU" smtClean="0"/>
              <a:pPr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</a:t>
            </a:fld>
            <a:endParaRPr lang="ru-RU"/>
          </a:p>
        </p:txBody>
      </p:sp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1524000" y="439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" name="Rectangle 12"/>
          <p:cNvSpPr>
            <a:spLocks noChangeArrowheads="1"/>
          </p:cNvSpPr>
          <p:nvPr/>
        </p:nvSpPr>
        <p:spPr bwMode="auto">
          <a:xfrm>
            <a:off x="1404619" y="1391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4" name="Rectangle 6"/>
          <p:cNvSpPr>
            <a:spLocks noChangeArrowheads="1"/>
          </p:cNvSpPr>
          <p:nvPr/>
        </p:nvSpPr>
        <p:spPr bwMode="auto">
          <a:xfrm>
            <a:off x="899592" y="1700808"/>
            <a:ext cx="7272808" cy="2952328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ru-RU" sz="36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Состояние и перспективы развития солнечной </a:t>
            </a:r>
            <a:r>
              <a:rPr lang="ru-RU" sz="36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энергетики</a:t>
            </a:r>
            <a:endParaRPr lang="ru-RU" sz="3600" b="1" dirty="0" smtClean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  <a:p>
            <a:pPr algn="ctr"/>
            <a:endParaRPr lang="en-HK" sz="3600" b="1" dirty="0" smtClean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  <a:p>
            <a:pPr algn="ctr"/>
            <a:r>
              <a:rPr lang="ru-RU" sz="3600" i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Лекция </a:t>
            </a:r>
            <a:r>
              <a:rPr lang="ru-RU" sz="3600" i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№6</a:t>
            </a:r>
            <a:endParaRPr lang="ru-RU" sz="3600" i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7051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Ветроэнергетика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10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836712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323528" y="1064925"/>
            <a:ext cx="849694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Учитывая, что в Калининградской области РФ отсутствуют собственные мощные </a:t>
            </a:r>
            <a:r>
              <a:rPr lang="ru-RU" sz="24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энергоисточники</a:t>
            </a: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, а все виды углеродного топлива ввозят с «Большой земли», интерес энергетиков к использованию местных возобновляемых энергоресурсов вполне логичен. Открытие крупнейшей </a:t>
            </a:r>
            <a:r>
              <a:rPr lang="ru-RU" sz="24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ветроэлектростанции</a:t>
            </a: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России состоялось 26 июля 2002 года, а строительство ее началось в 1998 году в соответствии с соглашением между Министерством энергетики России и Министерством экологии и энергетики Дании. </a:t>
            </a:r>
            <a:r>
              <a:rPr lang="ru-RU" sz="24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Ветроэлектростанция</a:t>
            </a: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включает в себя 21 </a:t>
            </a:r>
            <a:r>
              <a:rPr lang="ru-RU" sz="24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ветроэлектроустановку</a:t>
            </a: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общей мощностью 5,1 МВт. </a:t>
            </a:r>
            <a:endParaRPr lang="ru-RU" sz="24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7734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 fontScale="90000"/>
          </a:bodyPr>
          <a:lstStyle/>
          <a:p>
            <a:pPr>
              <a:spcAft>
                <a:spcPts val="1800"/>
              </a:spcAft>
            </a:pP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Современная ветровая электростанция в России (пос. Куликово, Калининградская обл.)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11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980728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050" name="Picture 2" descr="Современная ветровая электростанция в России (пос. Куликово, Калининградская обл.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328" y="1071545"/>
            <a:ext cx="6048672" cy="3541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323528" y="4782485"/>
            <a:ext cx="856895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0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Эксплуатация ВЭУ осуществляется без присутствия обслуживающего персонала за счет полной автоматизации производственных процессов. Запуск и остановка </a:t>
            </a:r>
            <a:r>
              <a:rPr lang="ru-RU" sz="20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ветроустановок</a:t>
            </a:r>
            <a:r>
              <a:rPr lang="ru-RU" sz="20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происходят в автоматическом режиме, а информация о возможных сбоях механизма передается через систему сотовой связи и бортовых компьютеров.</a:t>
            </a:r>
            <a:endParaRPr lang="ru-RU" sz="20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1205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Ветроэнергетические установки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12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836712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28586" y="1024560"/>
            <a:ext cx="835292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400" i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Принцип </a:t>
            </a:r>
            <a:r>
              <a:rPr lang="ru-RU" sz="2400" i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действия всех </a:t>
            </a:r>
            <a:r>
              <a:rPr lang="ru-RU" sz="2400" i="1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ветроустановок</a:t>
            </a:r>
            <a:r>
              <a:rPr lang="ru-RU" sz="2400" i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один: под напором ветра вращается ветроколесо с лопастями, передавая крутящий момент через систему передач валу генератора, вырабатывающего электроэнергию. Реальный </a:t>
            </a:r>
            <a:r>
              <a:rPr lang="ru-RU" sz="2400" i="1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к.п.д</a:t>
            </a:r>
            <a:r>
              <a:rPr lang="ru-RU" sz="2400" i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. лучших ветровых колес достигает 45% в случае устойчивой работы при оптимальной скорости ветра</a:t>
            </a:r>
            <a:r>
              <a:rPr lang="ru-RU" sz="2400" i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.</a:t>
            </a:r>
            <a:endParaRPr lang="ru-RU" sz="2400" i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57200" y="3683891"/>
            <a:ext cx="620303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400" i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Существуют две принципиально разные конструкции ветроэнергетических установок (ВЭУ): с горизонтальной и вертикальной осью вращения.</a:t>
            </a:r>
          </a:p>
        </p:txBody>
      </p:sp>
      <p:pic>
        <p:nvPicPr>
          <p:cNvPr id="3074" name="Picture 2" descr="Рис. 2.16. Конструктивная схема ВЭУ с горизонтальной осью вращения: 1 – рабочая лопасть; 2 – трансмиссия; 3 – виндроза; 4 – башня; 5 – вал отбора мощности; 6 – электрогенератор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61" y="3429000"/>
            <a:ext cx="1685925" cy="2714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41176" y="5313982"/>
            <a:ext cx="70671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HK" i="1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Конструктивная</a:t>
            </a:r>
            <a:r>
              <a:rPr lang="en-HK" i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HK" i="1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схема</a:t>
            </a:r>
            <a:r>
              <a:rPr lang="en-HK" i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ВЭУ с </a:t>
            </a:r>
            <a:r>
              <a:rPr lang="en-HK" i="1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горизонтальной</a:t>
            </a:r>
            <a:r>
              <a:rPr lang="en-HK" i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HK" i="1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осью</a:t>
            </a:r>
            <a:r>
              <a:rPr lang="en-HK" i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HK" i="1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вращения</a:t>
            </a:r>
            <a:r>
              <a:rPr lang="en-HK" i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: 1 – </a:t>
            </a:r>
            <a:r>
              <a:rPr lang="en-HK" i="1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рабочая</a:t>
            </a:r>
            <a:r>
              <a:rPr lang="en-HK" i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HK" i="1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лопасть</a:t>
            </a:r>
            <a:r>
              <a:rPr lang="en-HK" i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; 2 – </a:t>
            </a:r>
            <a:r>
              <a:rPr lang="en-HK" i="1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трансмиссия</a:t>
            </a:r>
            <a:r>
              <a:rPr lang="en-HK" i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; 3 – </a:t>
            </a:r>
            <a:r>
              <a:rPr lang="en-HK" i="1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виндроза</a:t>
            </a:r>
            <a:r>
              <a:rPr lang="en-HK" i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; 4 – </a:t>
            </a:r>
            <a:r>
              <a:rPr lang="en-HK" i="1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башня</a:t>
            </a:r>
            <a:r>
              <a:rPr lang="en-HK" i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; 5 – </a:t>
            </a:r>
            <a:r>
              <a:rPr lang="en-HK" i="1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вал</a:t>
            </a:r>
            <a:r>
              <a:rPr lang="en-HK" i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HK" i="1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отбора</a:t>
            </a:r>
            <a:r>
              <a:rPr lang="en-HK" i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HK" i="1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мощности</a:t>
            </a:r>
            <a:r>
              <a:rPr lang="en-HK" i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; 6 – </a:t>
            </a:r>
            <a:r>
              <a:rPr lang="en-HK" i="1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электрогенератор</a:t>
            </a:r>
            <a:endParaRPr lang="en-HK" i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660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Ветроэнергетические установки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13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836712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182974" y="1051857"/>
            <a:ext cx="8781514" cy="54014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2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Конструктивная схема ВЭУ с горизонтальной осью приведена на рис. 2.16. Основными элементами установки являются </a:t>
            </a:r>
            <a:r>
              <a:rPr lang="ru-RU" sz="22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ветроприемное</a:t>
            </a:r>
            <a:r>
              <a:rPr lang="ru-RU" sz="22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устройство (лопасти), редуктор передачи крутильного момента к электрогенератору, электрогенератор и башня. </a:t>
            </a:r>
            <a:r>
              <a:rPr lang="ru-RU" sz="22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Ветроприемное</a:t>
            </a:r>
            <a:r>
              <a:rPr lang="ru-RU" sz="22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устройство вместе с редуктором образуют ветродвигатель. Благодаря специальной конфигурации лопастей в воздушном потоке возникают несимметричные силы, которые создают крутильный момент</a:t>
            </a:r>
            <a:r>
              <a:rPr lang="ru-RU" sz="22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.</a:t>
            </a:r>
            <a:endParaRPr lang="ru-RU" sz="22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  <a:p>
            <a:pPr algn="just">
              <a:spcAft>
                <a:spcPts val="1800"/>
              </a:spcAft>
            </a:pPr>
            <a:r>
              <a:rPr lang="ru-RU" sz="22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Поскольку ветер может изменять свою силу и направление, ветровые установки оборудуются специальными устройствами контроля и безопасности. Эти устройства состоят из механизмов разворота оси вращения за ветром (</a:t>
            </a:r>
            <a:r>
              <a:rPr lang="ru-RU" sz="22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виндроза</a:t>
            </a:r>
            <a:r>
              <a:rPr lang="ru-RU" sz="22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), наклона лопастей относительно земли при критической скорости ветра, системы автоматического контроля мощности и аварийного отключения для установок большой мощности</a:t>
            </a:r>
            <a:r>
              <a:rPr lang="ru-RU" sz="22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.</a:t>
            </a:r>
            <a:endParaRPr lang="ru-RU" sz="22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2101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Ветроэнергетические установки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14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836712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57200" y="1200243"/>
            <a:ext cx="8352928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Наиболее часто на ВЭС </a:t>
            </a: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используется </a:t>
            </a: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трехлопастное ветроколесо с горизонтальным расположением оси ротора. Усовершенствование идет по пути увеличения размеров лопастей, улучшения технико-экономических показателей энергетического оборудования и электронного управления, использования композитных материалов и применения более высоких башен. Некоторые ВЭУ функционируют с переменной скоростью или вообще не используют редуктор и работают по методу прямого привода. Так, при мощности ВЭУ 2,5 МВт диаметр лопастей ветроколеса достигает 80 м, а высота башни более 80 м.</a:t>
            </a:r>
            <a:endParaRPr lang="ru-RU" sz="24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1389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Ветроэнергетические установки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15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836712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57200" y="908720"/>
            <a:ext cx="8352928" cy="54938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ВЭУ с вертикальной осью вращения имеют преимущества перед установками с горизонтальной осью, которые состоят в том, что исчезает необходимость в устройствах для ориентации на ветер, упрощается конструкция и снижаются гироскопические нагрузки, обуславливающие дополнительные напряжения в лопастях, системе передачи и других элементах установки, появляется возможность установки редуктора с генератором в основании башни. Конструктивная схема ВЭУ с вертикальной осью вращения приведена на рис. 2.18.</a:t>
            </a:r>
          </a:p>
          <a:p>
            <a:pPr algn="just">
              <a:spcAft>
                <a:spcPts val="1800"/>
              </a:spcAft>
            </a:pP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 </a:t>
            </a: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зависимости от мощности генератора </a:t>
            </a:r>
            <a:r>
              <a:rPr lang="ru-RU" sz="24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ветроустановки</a:t>
            </a: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подразделяются на классы, их параметры и назначение приведены в табл. 2.2</a:t>
            </a: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.</a:t>
            </a:r>
            <a:endParaRPr lang="ru-RU" sz="24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3558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Ветроэнергетика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16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836712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107504" y="1057960"/>
            <a:ext cx="885698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 настоящее время разработано и используется значительное количество схем преобразования энергии ветра в электрическую энергию постоянного или переменного тока или для выполнения механической работы</a:t>
            </a: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.</a:t>
            </a:r>
            <a:endParaRPr lang="ru-RU" sz="24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282" y="3068960"/>
            <a:ext cx="8747535" cy="3233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535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Ветроэнергетика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17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836712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71929" y="1379547"/>
            <a:ext cx="83529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Среднегодовая </a:t>
            </a: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выработка электроэнергии с 1 км 2 площади ВЭС при разных скоростях ветра приведена в табл. 2.3.</a:t>
            </a:r>
            <a:endParaRPr lang="ru-RU" sz="24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127" y="3022514"/>
            <a:ext cx="7877175" cy="1590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997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Ветроэнергетические установки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18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836712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40768"/>
            <a:ext cx="3648075" cy="379095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267200" y="1035640"/>
            <a:ext cx="4697288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solidFill>
                  <a:srgbClr val="002060"/>
                </a:solidFill>
                <a:latin typeface="Comic Sans MS" panose="030F0702030302020204" pitchFamily="66" charset="0"/>
              </a:rPr>
              <a:t>Рис. 2.18. Конструктивная схема ВЭУ с вертикальной осью вращения: 1 – стартер (ротор </a:t>
            </a:r>
            <a:r>
              <a:rPr lang="ru-RU" sz="20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Савониуса</a:t>
            </a:r>
            <a:r>
              <a:rPr lang="ru-RU" sz="2000" dirty="0">
                <a:solidFill>
                  <a:srgbClr val="002060"/>
                </a:solidFill>
                <a:latin typeface="Comic Sans MS" panose="030F0702030302020204" pitchFamily="66" charset="0"/>
              </a:rPr>
              <a:t>); 2 – вал; 3 – электрогенератор; 4 – тормозное устройство; 5 – рабочая лопасть; 6 – растяжки; 7 – рама; 8 – преобразователь напряжения; 9 – аккумулятор; V – скорость ветра; Н – высота </a:t>
            </a:r>
            <a:r>
              <a:rPr lang="ru-RU" sz="20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ветроустановки</a:t>
            </a:r>
            <a:r>
              <a:rPr lang="ru-RU" sz="2000" dirty="0">
                <a:solidFill>
                  <a:srgbClr val="002060"/>
                </a:solidFill>
                <a:latin typeface="Comic Sans MS" panose="030F0702030302020204" pitchFamily="66" charset="0"/>
              </a:rPr>
              <a:t>; h – половина высоты рабочей лопасти; n – скорость вращения рабочей лопасти; D – диаметр развертки лопастей</a:t>
            </a:r>
            <a:endParaRPr lang="en-HK" sz="20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7410" y="5538873"/>
            <a:ext cx="829939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HK" sz="24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Ограничение</a:t>
            </a:r>
            <a:r>
              <a:rPr lang="en-HK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4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шумового</a:t>
            </a:r>
            <a:r>
              <a:rPr lang="en-HK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4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влияния</a:t>
            </a:r>
            <a:r>
              <a:rPr lang="en-HK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 ВЭС </a:t>
            </a:r>
            <a:r>
              <a:rPr lang="en-HK" sz="24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достигается</a:t>
            </a:r>
            <a:r>
              <a:rPr lang="en-HK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4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их</a:t>
            </a:r>
            <a:r>
              <a:rPr lang="en-HK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4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удалением</a:t>
            </a:r>
            <a:r>
              <a:rPr lang="en-HK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4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от</a:t>
            </a:r>
            <a:r>
              <a:rPr lang="en-HK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4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населенных</a:t>
            </a:r>
            <a:r>
              <a:rPr lang="en-HK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4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пунков</a:t>
            </a:r>
            <a:r>
              <a:rPr lang="en-HK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 (</a:t>
            </a:r>
            <a:r>
              <a:rPr lang="en-HK" sz="24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для</a:t>
            </a:r>
            <a:r>
              <a:rPr lang="en-HK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 ВЭС </a:t>
            </a:r>
            <a:r>
              <a:rPr lang="en-HK" sz="24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до</a:t>
            </a:r>
            <a:r>
              <a:rPr lang="en-HK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 300 м).</a:t>
            </a:r>
          </a:p>
        </p:txBody>
      </p:sp>
    </p:spTree>
    <p:extLst>
      <p:ext uri="{BB962C8B-B14F-4D97-AF65-F5344CB8AC3E}">
        <p14:creationId xmlns:p14="http://schemas.microsoft.com/office/powerpoint/2010/main" val="4110617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171400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Состояние развития солнечной энергетики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2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692696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179512" y="692696"/>
            <a:ext cx="8712968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Наиболее широкое применение солнечная энергетика нашла в системах теплоснабжения. Они служат для горячего водоснабжения, отопления и других нужд, что позволяет значительно уменьшить использование традиционных топливных ресурсов</a:t>
            </a:r>
            <a:r>
              <a:rPr lang="ru-RU" sz="23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.</a:t>
            </a:r>
            <a:endParaRPr lang="ru-RU" sz="23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  <a:p>
            <a:pPr algn="just">
              <a:spcAft>
                <a:spcPts val="1800"/>
              </a:spcAft>
            </a:pP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Современной тенденцией является быстрое расширение сфер использования солнечной электроэнергетики как для централизованной выработки электроэнергии на солнечных электростанциях, так и в индивидуальных системах электроснабжения общественных и частных зданий</a:t>
            </a:r>
            <a:r>
              <a:rPr lang="ru-RU" sz="23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.</a:t>
            </a:r>
            <a:endParaRPr lang="ru-RU" sz="23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  <a:p>
            <a:pPr algn="just">
              <a:spcAft>
                <a:spcPts val="1800"/>
              </a:spcAft>
            </a:pP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 странах, где имеет место высокий уровень развития солнечной энергетики, существуют соответствующие государственные программы, обеспечивающие благоприятные условия, в том числе экономические, для ее использования и развития</a:t>
            </a:r>
            <a:r>
              <a:rPr lang="ru-RU" sz="23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.</a:t>
            </a:r>
            <a:endParaRPr lang="ru-RU" sz="23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8290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243408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Солнечная электроэнергетика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3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692696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107504" y="755114"/>
            <a:ext cx="8928992" cy="59862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 Германии, которая лидирует в ЕС по суммарной мощности солнечных установок, использование систем солнечного теплоснабжения, например для отопления, сопровождается усилением теплозащиты зданий, утилизацией тепловых выбросов и в целом снижением </a:t>
            </a:r>
            <a:r>
              <a:rPr lang="ru-RU" sz="23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энергозатрат</a:t>
            </a: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. Так, применение солнечно-</a:t>
            </a:r>
            <a:r>
              <a:rPr lang="ru-RU" sz="23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теплонасосной</a:t>
            </a: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системы теплоснабжения индивидуальных жилых домов с </a:t>
            </a:r>
            <a:r>
              <a:rPr lang="ru-RU" sz="23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вакуумированными</a:t>
            </a: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солнечными коллекторами обеспечивает до 70% энергопотребления.</a:t>
            </a:r>
          </a:p>
          <a:p>
            <a:pPr algn="just">
              <a:spcAft>
                <a:spcPts val="1800"/>
              </a:spcAft>
            </a:pP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Общая площадь солнечных коллекторов в 2008 г. составила, например, в Израиле – 3,5 </a:t>
            </a:r>
            <a:r>
              <a:rPr lang="ru-RU" sz="23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млн.м</a:t>
            </a: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2 (более 80% воды нагревается с помощью солнечной энергии), в США – более 10 </a:t>
            </a:r>
            <a:r>
              <a:rPr lang="ru-RU" sz="23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млн.м</a:t>
            </a: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2, в Японии – 8 </a:t>
            </a:r>
            <a:r>
              <a:rPr lang="ru-RU" sz="23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млн.м</a:t>
            </a: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2. Более половины солнечных коллекторов в мире – в Китае. Основными потребителями солнечной энергии также являются Швеция, Дания, Германия, Испания, Индия и другие страны</a:t>
            </a:r>
            <a:r>
              <a:rPr lang="ru-RU" sz="23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.</a:t>
            </a:r>
            <a:endParaRPr lang="ru-RU" sz="23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0474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Солнечная электроэнергетика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4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836712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61086" y="908720"/>
            <a:ext cx="821537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 настоящее время около 7 млн. домов в мире оборудовано солнечными батареями. Солнечная энергия широко используется для производства электроэнергии, передающейся в энергосистему, а также для децентрализованного электроснабжения отдаленных населенных пунктов, фермерских хозяйств, островов, морских и космических станций.</a:t>
            </a:r>
            <a:endParaRPr lang="ru-RU" sz="24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pic>
        <p:nvPicPr>
          <p:cNvPr id="1026" name="Picture 2" descr="Проект крупнейшей солнечной электростанции в штате Аризона (США), запланированной к вводу в строй в 2011 году (планируемая мощность 280 МВт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187" y="3636507"/>
            <a:ext cx="3826902" cy="2816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605050" y="3921536"/>
            <a:ext cx="390915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HK" sz="2000" i="1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Проект</a:t>
            </a:r>
            <a:r>
              <a:rPr lang="en-HK" sz="2000" i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HK" sz="2000" i="1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крупнейшей</a:t>
            </a:r>
            <a:r>
              <a:rPr lang="en-HK" sz="2000" i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HK" sz="2000" i="1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солнечной</a:t>
            </a:r>
            <a:r>
              <a:rPr lang="en-HK" sz="2000" i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HK" sz="2000" i="1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электростанции</a:t>
            </a:r>
            <a:r>
              <a:rPr lang="en-HK" sz="2000" i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в </a:t>
            </a:r>
            <a:r>
              <a:rPr lang="en-HK" sz="2000" i="1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штате</a:t>
            </a:r>
            <a:r>
              <a:rPr lang="en-HK" sz="2000" i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HK" sz="2000" i="1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Аризона</a:t>
            </a:r>
            <a:r>
              <a:rPr lang="en-HK" sz="2000" i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(США), </a:t>
            </a:r>
            <a:r>
              <a:rPr lang="en-HK" sz="2000" i="1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запланированной</a:t>
            </a:r>
            <a:r>
              <a:rPr lang="en-HK" sz="2000" i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к </a:t>
            </a:r>
            <a:r>
              <a:rPr lang="en-HK" sz="2000" i="1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вводу</a:t>
            </a:r>
            <a:r>
              <a:rPr lang="en-HK" sz="2000" i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в </a:t>
            </a:r>
            <a:r>
              <a:rPr lang="en-HK" sz="2000" i="1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строй</a:t>
            </a:r>
            <a:r>
              <a:rPr lang="en-HK" sz="2000" i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в 2011 </a:t>
            </a:r>
            <a:r>
              <a:rPr lang="en-HK" sz="2000" i="1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году</a:t>
            </a:r>
            <a:r>
              <a:rPr lang="en-HK" sz="2000" i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(</a:t>
            </a:r>
            <a:r>
              <a:rPr lang="en-HK" sz="2000" i="1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планируемая</a:t>
            </a:r>
            <a:r>
              <a:rPr lang="en-HK" sz="2000" i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HK" sz="2000" i="1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мощность</a:t>
            </a:r>
            <a:r>
              <a:rPr lang="en-HK" sz="2000" i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280 </a:t>
            </a:r>
            <a:r>
              <a:rPr lang="en-HK" sz="2000" i="1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МВт</a:t>
            </a:r>
            <a:r>
              <a:rPr lang="en-HK" sz="2000" i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021527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Солнечная электроэнергетика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5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836712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57199" y="944423"/>
            <a:ext cx="8229601" cy="51244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 2004 г. в мире установленная мощность солнечных тепловых электростанций составила 0,4 </a:t>
            </a:r>
            <a:r>
              <a:rPr lang="ru-RU" sz="24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млн.кВт</a:t>
            </a: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, фотоэлектрических установок – 4 </a:t>
            </a:r>
            <a:r>
              <a:rPr lang="ru-RU" sz="24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млн.кВт</a:t>
            </a: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, а солнечных коллекторов для теплоснабжения – 77 </a:t>
            </a:r>
            <a:r>
              <a:rPr lang="ru-RU" sz="24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млн.кВт</a:t>
            </a: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(тепловых</a:t>
            </a: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).</a:t>
            </a:r>
            <a:endParaRPr lang="ru-RU" sz="24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  <a:p>
            <a:pPr algn="just">
              <a:spcAft>
                <a:spcPts val="1800"/>
              </a:spcAft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 2007 г. в США введена в эксплуатацию солнечная электростанция мощностью 64 МВт, в Испании – мощностью 11 МВт с </a:t>
            </a:r>
            <a:r>
              <a:rPr lang="ru-RU" sz="24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гелиостатическим</a:t>
            </a: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полем из 624 зеркал площадью по 120 м2 каждое и башней высотой 115 м. В США планируется строительство солнечной электростанции мощностью 280 МВт, а в Австралии строится такая электростанция мощностью 250 МВт</a:t>
            </a: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73252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Заключение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6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836712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57200" y="995244"/>
            <a:ext cx="83632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По прогнозам именно в ХХI в. произойдет стремительный рост использования солнечной энергии, и солнечная энергетика может стать одним из основных источников возобновляемой энергии.</a:t>
            </a:r>
            <a:endParaRPr lang="ru-RU" sz="24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0376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7</a:t>
            </a:fld>
            <a:endParaRPr lang="ru-RU"/>
          </a:p>
        </p:txBody>
      </p:sp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1524000" y="439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" name="Rectangle 12"/>
          <p:cNvSpPr>
            <a:spLocks noChangeArrowheads="1"/>
          </p:cNvSpPr>
          <p:nvPr/>
        </p:nvSpPr>
        <p:spPr bwMode="auto">
          <a:xfrm>
            <a:off x="1404619" y="1391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4" name="Rectangle 6"/>
          <p:cNvSpPr>
            <a:spLocks noChangeArrowheads="1"/>
          </p:cNvSpPr>
          <p:nvPr/>
        </p:nvSpPr>
        <p:spPr bwMode="auto">
          <a:xfrm>
            <a:off x="899592" y="1700808"/>
            <a:ext cx="7272808" cy="2952328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Ветроэнергетика</a:t>
            </a:r>
            <a:endParaRPr lang="ru-RU" sz="3600" b="1" dirty="0" smtClean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  <a:p>
            <a:pPr algn="ctr"/>
            <a:endParaRPr lang="en-HK" sz="3600" b="1" dirty="0" smtClean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  <a:p>
            <a:pPr algn="ctr"/>
            <a:r>
              <a:rPr lang="ru-RU" sz="3600" i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Лекция </a:t>
            </a:r>
            <a:r>
              <a:rPr lang="ru-RU" sz="3600" i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№7</a:t>
            </a:r>
            <a:endParaRPr lang="ru-RU" sz="3600" i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8247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Ветроэнергетика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8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836712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323528" y="992917"/>
            <a:ext cx="856895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Ветроэнергетика стала одним из наиболее динамично развивающихся и </a:t>
            </a: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перспективных </a:t>
            </a: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источников возобновляемой энергии, важным направлением энергосбережения. История использования энергии ветра приведена в первой </a:t>
            </a: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книге.</a:t>
            </a:r>
            <a:endParaRPr lang="ru-RU" sz="24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5434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Ветроэнергетические установки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9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836712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251520" y="4653136"/>
            <a:ext cx="876329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2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Ветер </a:t>
            </a:r>
            <a:r>
              <a:rPr lang="ru-RU" sz="22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образуется в результате неравномерного нагрева поверхности Земли Солнцем. Мощность ветрового потока пропорциональна площади, которую пересекает ветровой поток, и скорости ветра в кубе</a:t>
            </a:r>
            <a:r>
              <a:rPr lang="ru-RU" sz="22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.</a:t>
            </a:r>
            <a:endParaRPr lang="ru-RU" sz="22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1624" y="1071544"/>
            <a:ext cx="4733192" cy="334675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51520" y="1052736"/>
            <a:ext cx="3982197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2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Ветроэнергетические ресурсы в США и странах Европы классифицируют в зависимости от среднегодовой скорости или среднегодовой удельной мощности ветра на высотах 10 и 50 м от поверхности земли (табл. 2.1).</a:t>
            </a:r>
            <a:endParaRPr lang="ru-RU" sz="22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9465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14862</TotalTime>
  <Words>1190</Words>
  <Application>Microsoft Office PowerPoint</Application>
  <PresentationFormat>Экран (4:3)</PresentationFormat>
  <Paragraphs>67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3" baseType="lpstr">
      <vt:lpstr>Arial</vt:lpstr>
      <vt:lpstr>Calibri</vt:lpstr>
      <vt:lpstr>Comic Sans MS</vt:lpstr>
      <vt:lpstr>Times New Roman</vt:lpstr>
      <vt:lpstr>Тема Office</vt:lpstr>
      <vt:lpstr>Презентация PowerPoint</vt:lpstr>
      <vt:lpstr>Состояние развития солнечной энергетики</vt:lpstr>
      <vt:lpstr>Солнечная электроэнергетика</vt:lpstr>
      <vt:lpstr>Солнечная электроэнергетика</vt:lpstr>
      <vt:lpstr>Солнечная электроэнергетика</vt:lpstr>
      <vt:lpstr>Заключение</vt:lpstr>
      <vt:lpstr>Презентация PowerPoint</vt:lpstr>
      <vt:lpstr>Ветроэнергетика</vt:lpstr>
      <vt:lpstr>Ветроэнергетические установки</vt:lpstr>
      <vt:lpstr>Ветроэнергетика</vt:lpstr>
      <vt:lpstr>Современная ветровая электростанция в России (пос. Куликово, Калининградская обл.)</vt:lpstr>
      <vt:lpstr>Ветроэнергетические установки</vt:lpstr>
      <vt:lpstr>Ветроэнергетические установки</vt:lpstr>
      <vt:lpstr>Ветроэнергетические установки</vt:lpstr>
      <vt:lpstr>Ветроэнергетические установки</vt:lpstr>
      <vt:lpstr>Ветроэнергетика</vt:lpstr>
      <vt:lpstr>Ветроэнергетика</vt:lpstr>
      <vt:lpstr>Ветроэнергетические установки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Vladimir</cp:lastModifiedBy>
  <cp:revision>1540</cp:revision>
  <dcterms:created xsi:type="dcterms:W3CDTF">2018-10-18T08:08:24Z</dcterms:created>
  <dcterms:modified xsi:type="dcterms:W3CDTF">2020-10-29T08:59:49Z</dcterms:modified>
</cp:coreProperties>
</file>